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72" r:id="rId2"/>
    <p:sldId id="546" r:id="rId3"/>
    <p:sldId id="530" r:id="rId4"/>
    <p:sldId id="531" r:id="rId5"/>
    <p:sldId id="561" r:id="rId6"/>
    <p:sldId id="594" r:id="rId7"/>
    <p:sldId id="532" r:id="rId8"/>
    <p:sldId id="549" r:id="rId9"/>
    <p:sldId id="547" r:id="rId10"/>
    <p:sldId id="563" r:id="rId11"/>
    <p:sldId id="564" r:id="rId12"/>
    <p:sldId id="595" r:id="rId13"/>
    <p:sldId id="600" r:id="rId14"/>
    <p:sldId id="602" r:id="rId15"/>
    <p:sldId id="599" r:id="rId16"/>
    <p:sldId id="598" r:id="rId17"/>
    <p:sldId id="597" r:id="rId18"/>
    <p:sldId id="603" r:id="rId19"/>
    <p:sldId id="604" r:id="rId20"/>
    <p:sldId id="596" r:id="rId21"/>
    <p:sldId id="555" r:id="rId22"/>
    <p:sldId id="554" r:id="rId23"/>
    <p:sldId id="553" r:id="rId24"/>
    <p:sldId id="552" r:id="rId25"/>
    <p:sldId id="551" r:id="rId26"/>
    <p:sldId id="559" r:id="rId27"/>
    <p:sldId id="565" r:id="rId28"/>
    <p:sldId id="566" r:id="rId29"/>
    <p:sldId id="558" r:id="rId30"/>
    <p:sldId id="560" r:id="rId31"/>
    <p:sldId id="567" r:id="rId32"/>
    <p:sldId id="557" r:id="rId33"/>
    <p:sldId id="591" r:id="rId34"/>
    <p:sldId id="592" r:id="rId35"/>
    <p:sldId id="556" r:id="rId36"/>
    <p:sldId id="550" r:id="rId37"/>
    <p:sldId id="533" r:id="rId38"/>
    <p:sldId id="562" r:id="rId39"/>
    <p:sldId id="593" r:id="rId40"/>
    <p:sldId id="570" r:id="rId41"/>
    <p:sldId id="601" r:id="rId42"/>
    <p:sldId id="568" r:id="rId43"/>
    <p:sldId id="542" r:id="rId44"/>
    <p:sldId id="574" r:id="rId45"/>
    <p:sldId id="573" r:id="rId46"/>
    <p:sldId id="572" r:id="rId47"/>
    <p:sldId id="576" r:id="rId48"/>
    <p:sldId id="608" r:id="rId49"/>
    <p:sldId id="609" r:id="rId50"/>
    <p:sldId id="610" r:id="rId51"/>
    <p:sldId id="612" r:id="rId52"/>
    <p:sldId id="611" r:id="rId53"/>
    <p:sldId id="616" r:id="rId54"/>
    <p:sldId id="615" r:id="rId55"/>
    <p:sldId id="614" r:id="rId56"/>
    <p:sldId id="613" r:id="rId57"/>
    <p:sldId id="575" r:id="rId58"/>
    <p:sldId id="578" r:id="rId59"/>
    <p:sldId id="577" r:id="rId60"/>
    <p:sldId id="581" r:id="rId61"/>
    <p:sldId id="580" r:id="rId62"/>
    <p:sldId id="579" r:id="rId63"/>
    <p:sldId id="571" r:id="rId64"/>
    <p:sldId id="584" r:id="rId65"/>
    <p:sldId id="583" r:id="rId66"/>
    <p:sldId id="582" r:id="rId67"/>
    <p:sldId id="588" r:id="rId68"/>
    <p:sldId id="587" r:id="rId69"/>
    <p:sldId id="586" r:id="rId70"/>
    <p:sldId id="590" r:id="rId71"/>
    <p:sldId id="589" r:id="rId72"/>
    <p:sldId id="585" r:id="rId73"/>
    <p:sldId id="569" r:id="rId74"/>
    <p:sldId id="541" r:id="rId75"/>
    <p:sldId id="605" r:id="rId76"/>
    <p:sldId id="606" r:id="rId77"/>
    <p:sldId id="607" r:id="rId78"/>
    <p:sldId id="540" r:id="rId79"/>
    <p:sldId id="545" r:id="rId80"/>
    <p:sldId id="617" r:id="rId81"/>
    <p:sldId id="544" r:id="rId82"/>
    <p:sldId id="543" r:id="rId83"/>
    <p:sldId id="539" r:id="rId84"/>
    <p:sldId id="535" r:id="rId85"/>
    <p:sldId id="529" r:id="rId86"/>
    <p:sldId id="488" r:id="rId87"/>
    <p:sldId id="293" r:id="rId88"/>
    <p:sldId id="313" r:id="rId89"/>
    <p:sldId id="320" r:id="rId90"/>
    <p:sldId id="316" r:id="rId91"/>
    <p:sldId id="261" r:id="rId92"/>
    <p:sldId id="502" r:id="rId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80" y="66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yrajendra/interface-result-set" TargetMode="External"/><Relationship Id="rId2" Type="http://schemas.openxmlformats.org/officeDocument/2006/relationships/hyperlink" Target="http://www.slideshare.net/itsec/jdbc-tuto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itsec/jdbc-java-database-connectivity-4071670" TargetMode="External"/><Relationship Id="rId4" Type="http://schemas.openxmlformats.org/officeDocument/2006/relationships/hyperlink" Target="http://www.slideshare.net/antonkeks/java-course-13-jdbc-db-access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17" Type="http://schemas.openxmlformats.org/officeDocument/2006/relationships/hyperlink" Target="http://www.slideshare.net/caroljmcdonald/java-generics-2485138?next_slideshow=1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EmertxeSlides/010-core-javaiofundamentals" TargetMode="External"/><Relationship Id="rId3" Type="http://schemas.openxmlformats.org/officeDocument/2006/relationships/hyperlink" Target="http://www.slideshare.net/antonkeks/10-threads" TargetMode="External"/><Relationship Id="rId7" Type="http://schemas.openxmlformats.org/officeDocument/2006/relationships/hyperlink" Target="http://new.51cto.com/" TargetMode="External"/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lineking/io-package" TargetMode="External"/><Relationship Id="rId5" Type="http://schemas.openxmlformats.org/officeDocument/2006/relationships/hyperlink" Target="http://www.slideshare.net/javaonkar/thread-concurrancy" TargetMode="External"/><Relationship Id="rId10" Type="http://schemas.openxmlformats.org/officeDocument/2006/relationships/hyperlink" Target="http://www.slideshare.net/boulderjug/55-things-in-java-7" TargetMode="External"/><Relationship Id="rId4" Type="http://schemas.openxmlformats.org/officeDocument/2006/relationships/hyperlink" Target="http://www.slideshare.net/BenjDelMundo/java-thread-synchronization" TargetMode="External"/><Relationship Id="rId9" Type="http://schemas.openxmlformats.org/officeDocument/2006/relationships/hyperlink" Target="http://www.slideshare.net/martyhall/file-io-in-java-8-applying-the-power-of-strea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548" y="2240924"/>
            <a:ext cx="88885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u="sng" dirty="0" smtClean="0">
                <a:solidFill>
                  <a:srgbClr val="002060"/>
                </a:solidFill>
              </a:rPr>
              <a:t>JDBC Database Access</a:t>
            </a:r>
            <a:endParaRPr lang="en-US" sz="11500" i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5" y="359796"/>
            <a:ext cx="8530108" cy="64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5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7937"/>
            <a:ext cx="8952613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614938" cy="64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4" y="224872"/>
            <a:ext cx="8674995" cy="65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70871" cy="65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623803" cy="64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25840" cy="66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70871" cy="65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88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42156"/>
            <a:ext cx="8793093" cy="65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76266" cy="66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11026"/>
            <a:ext cx="8798740" cy="65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9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4" y="160337"/>
            <a:ext cx="8804711" cy="66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795584" cy="65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0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930216" cy="66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786781" cy="65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78196"/>
            <a:ext cx="12052984" cy="67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70437"/>
            <a:ext cx="8924579" cy="6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8"/>
            <a:ext cx="8768349" cy="65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804711" cy="66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2" y="270267"/>
            <a:ext cx="11469966" cy="64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59825" cy="65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5" y="160338"/>
            <a:ext cx="8760720" cy="65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9" y="159741"/>
            <a:ext cx="8849396" cy="66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05796"/>
            <a:ext cx="8822271" cy="66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1" y="160338"/>
            <a:ext cx="8812304" cy="66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768851" cy="6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ResultSet</a:t>
            </a:r>
            <a:r>
              <a:rPr lang="en-US" sz="3200" b="1" dirty="0" smtClean="0">
                <a:solidFill>
                  <a:schemeClr val="bg1"/>
                </a:solidFill>
              </a:rPr>
              <a:t> and Cursors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rows that satisfy the conditions of a query are called the result set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number of rows returned in a result set can be zero, one, or many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user can access the data in a result set one row at a time, and a cursor provides the means to do </a:t>
            </a:r>
            <a:r>
              <a:rPr lang="en-US" sz="2400" dirty="0" smtClean="0">
                <a:solidFill>
                  <a:schemeClr val="bg1"/>
                </a:solidFill>
              </a:rPr>
              <a:t>that.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cursor can be thought of as a pointer into a file that contains the rows of the result set, and that pointer has the ability to keep track of which row is currently being </a:t>
            </a:r>
            <a:r>
              <a:rPr lang="en-US" sz="2400" dirty="0" smtClean="0">
                <a:solidFill>
                  <a:schemeClr val="bg1"/>
                </a:solidFill>
              </a:rPr>
              <a:t>accessed.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Most DBMSs create a cursor automatically when a result set is generated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Result </a:t>
            </a:r>
            <a:r>
              <a:rPr lang="en-US" sz="2400" dirty="0">
                <a:solidFill>
                  <a:schemeClr val="bg1"/>
                </a:solidFill>
              </a:rPr>
              <a:t>set's </a:t>
            </a:r>
            <a:r>
              <a:rPr lang="en-US" sz="2400" dirty="0" smtClean="0">
                <a:solidFill>
                  <a:schemeClr val="bg1"/>
                </a:solidFill>
              </a:rPr>
              <a:t>cursor can be moved </a:t>
            </a:r>
            <a:r>
              <a:rPr lang="en-US" sz="2400" dirty="0">
                <a:solidFill>
                  <a:schemeClr val="bg1"/>
                </a:solidFill>
              </a:rPr>
              <a:t>both forward and backward and also allowing it to move to a specified row or to a row whose position is relative to another </a:t>
            </a:r>
            <a:r>
              <a:rPr lang="en-US" sz="2400" dirty="0" smtClean="0">
                <a:solidFill>
                  <a:schemeClr val="bg1"/>
                </a:solidFill>
              </a:rPr>
              <a:t>row.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24474"/>
            <a:ext cx="8888413" cy="66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16975" cy="6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16975" cy="6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6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45538" cy="65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759825" cy="65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731250" cy="65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74113" cy="65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45538" cy="65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2" y="257630"/>
            <a:ext cx="11443134" cy="6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2" y="160338"/>
            <a:ext cx="8742296" cy="65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2" y="160337"/>
            <a:ext cx="8856596" cy="66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745538" cy="65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8"/>
            <a:ext cx="8774113" cy="65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53048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88400" cy="659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16975" cy="6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45550" cy="66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8"/>
            <a:ext cx="8774113" cy="65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0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45550" cy="66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5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8"/>
            <a:ext cx="8716963" cy="65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9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35201"/>
            <a:ext cx="8614938" cy="64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11564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822137" cy="66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45810"/>
            <a:ext cx="8768974" cy="65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02688" cy="66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40128" cy="66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867401" cy="66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3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97265" cy="65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95910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3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58767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73272" cy="65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50921" cy="65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82137" cy="65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Transaction Locks: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363" y="1385888"/>
            <a:ext cx="11029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chemeClr val="bg1"/>
                </a:solidFill>
              </a:rPr>
              <a:t>Lock 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Mechanism </a:t>
            </a:r>
            <a:r>
              <a:rPr lang="en-US" sz="2400" dirty="0">
                <a:solidFill>
                  <a:schemeClr val="bg1"/>
                </a:solidFill>
              </a:rPr>
              <a:t>that prohibits two transactions from manipulating the same data at the same </a:t>
            </a:r>
            <a:r>
              <a:rPr lang="en-US" sz="2400" dirty="0" smtClean="0">
                <a:solidFill>
                  <a:schemeClr val="bg1"/>
                </a:solidFill>
              </a:rPr>
              <a:t>time.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Table Lock: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Prevents </a:t>
            </a:r>
            <a:r>
              <a:rPr lang="en-US" sz="2400" dirty="0">
                <a:solidFill>
                  <a:schemeClr val="bg1"/>
                </a:solidFill>
              </a:rPr>
              <a:t>a table from being dropped if there is an uncommitted transaction on that </a:t>
            </a:r>
            <a:r>
              <a:rPr lang="en-US" sz="2400" dirty="0" smtClean="0">
                <a:solidFill>
                  <a:schemeClr val="bg1"/>
                </a:solidFill>
              </a:rPr>
              <a:t>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Row Lock: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row lock prevents two transactions from modifying the same row, or it prevents one transaction from selecting a row while another transaction is still modifying </a:t>
            </a:r>
            <a:r>
              <a:rPr lang="en-US" sz="2400" dirty="0" smtClean="0">
                <a:solidFill>
                  <a:schemeClr val="bg1"/>
                </a:solidFill>
              </a:rPr>
              <a:t>it.</a:t>
            </a:r>
          </a:p>
        </p:txBody>
      </p:sp>
    </p:spTree>
    <p:extLst>
      <p:ext uri="{BB962C8B-B14F-4D97-AF65-F5344CB8AC3E}">
        <p14:creationId xmlns:p14="http://schemas.microsoft.com/office/powerpoint/2010/main" val="32187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768690" cy="657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988850" cy="67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524435"/>
            <a:ext cx="1104106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References:</a:t>
            </a:r>
          </a:p>
          <a:p>
            <a:r>
              <a:rPr lang="en-US" sz="2400" b="1" dirty="0">
                <a:hlinkClick r:id="rId2"/>
              </a:rPr>
              <a:t>http://</a:t>
            </a:r>
            <a:r>
              <a:rPr lang="en-US" sz="2400" b="1" dirty="0" smtClean="0">
                <a:hlinkClick r:id="rId2"/>
              </a:rPr>
              <a:t>www.slideshare.net/itsec/jdbc-tutorial</a:t>
            </a:r>
            <a:endParaRPr lang="en-US" sz="2400" b="1" dirty="0" smtClean="0"/>
          </a:p>
          <a:p>
            <a:r>
              <a:rPr lang="en-US" sz="2400" b="1" dirty="0">
                <a:hlinkClick r:id="rId3"/>
              </a:rPr>
              <a:t>http://</a:t>
            </a:r>
            <a:r>
              <a:rPr lang="en-US" sz="2400" b="1" dirty="0" smtClean="0">
                <a:hlinkClick r:id="rId3"/>
              </a:rPr>
              <a:t>www.slideshare.net/myrajendra/interface-result-set</a:t>
            </a:r>
            <a:endParaRPr lang="en-US" sz="2400" b="1" dirty="0" smtClean="0"/>
          </a:p>
          <a:p>
            <a:r>
              <a:rPr lang="en-US" sz="2400" b="1" dirty="0">
                <a:hlinkClick r:id="rId4"/>
              </a:rPr>
              <a:t>http://</a:t>
            </a:r>
            <a:r>
              <a:rPr lang="en-US" sz="2400" b="1" dirty="0" smtClean="0">
                <a:hlinkClick r:id="rId4"/>
              </a:rPr>
              <a:t>www.slideshare.net/antonkeks/java-course-13-jdbc-db-access</a:t>
            </a:r>
            <a:endParaRPr lang="en-US" sz="2400" b="1" dirty="0" smtClean="0"/>
          </a:p>
          <a:p>
            <a:r>
              <a:rPr lang="en-US" sz="2400" b="1" dirty="0">
                <a:hlinkClick r:id="rId5"/>
              </a:rPr>
              <a:t>http://</a:t>
            </a:r>
            <a:r>
              <a:rPr lang="en-US" sz="2400" b="1" dirty="0" smtClean="0">
                <a:hlinkClick r:id="rId5"/>
              </a:rPr>
              <a:t>www.slideshare.net/itsec/jdbc-java-database-connectivity-4071670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32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862819" cy="66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Autoboxing and unboxing</a:t>
            </a: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http://www.slideshare.net/shahjahan786/generics-27960064</a:t>
            </a:r>
            <a:r>
              <a:rPr lang="en-US" sz="7200" dirty="0">
                <a:solidFill>
                  <a:schemeClr val="bg1"/>
                </a:solidFill>
              </a:rPr>
              <a:t> - </a:t>
            </a:r>
            <a:r>
              <a:rPr lang="en-US" sz="7200" dirty="0" smtClean="0">
                <a:solidFill>
                  <a:schemeClr val="bg1"/>
                </a:solidFill>
              </a:rPr>
              <a:t>Generics</a:t>
            </a:r>
          </a:p>
          <a:p>
            <a:r>
              <a:rPr lang="en-US" sz="7200" dirty="0">
                <a:solidFill>
                  <a:schemeClr val="bg1"/>
                </a:solidFill>
                <a:hlinkClick r:id="rId1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7"/>
              </a:rPr>
              <a:t>www.slideshare.net/caroljmcdonald/java-generics-2485138?next_slideshow=1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09" y="512776"/>
            <a:ext cx="11081562" cy="42071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www.slideshare.net/antonkeks/10-threads</a:t>
            </a:r>
            <a:r>
              <a:rPr lang="en-US" sz="2000" dirty="0" smtClean="0">
                <a:solidFill>
                  <a:schemeClr val="bg1"/>
                </a:solidFill>
              </a:rPr>
              <a:t> - Threads</a:t>
            </a:r>
          </a:p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4"/>
              </a:rPr>
              <a:t>www.slideshare.net/BenjDelMundo/java-thread-synchronization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www.slideshare.net/javaonkar/thread-concurrancy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www.slideshare.net/lineking/io-package</a:t>
            </a:r>
            <a:r>
              <a:rPr lang="en-US" sz="2000" dirty="0" smtClean="0">
                <a:solidFill>
                  <a:schemeClr val="bg1"/>
                </a:solidFill>
              </a:rPr>
              <a:t> - Basic IO</a:t>
            </a:r>
          </a:p>
          <a:p>
            <a:r>
              <a:rPr lang="en-US" sz="2000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7"/>
              </a:rPr>
              <a:t>://</a:t>
            </a:r>
            <a:r>
              <a:rPr lang="en-US" sz="2000" dirty="0" smtClean="0">
                <a:solidFill>
                  <a:schemeClr val="bg1"/>
                </a:solidFill>
                <a:hlinkClick r:id="rId7"/>
              </a:rPr>
              <a:t>new.51cto.com</a:t>
            </a:r>
            <a:r>
              <a:rPr lang="en-US" sz="2000" dirty="0" smtClean="0">
                <a:solidFill>
                  <a:schemeClr val="bg1"/>
                </a:solidFill>
              </a:rPr>
              <a:t> – Buffered streams.</a:t>
            </a:r>
          </a:p>
          <a:p>
            <a:r>
              <a:rPr lang="en-US" sz="20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8"/>
              </a:rPr>
              <a:t>www.slideshare.net/EmertxeSlides/010-core-javaiofundamentals</a:t>
            </a:r>
            <a:r>
              <a:rPr lang="en-US" sz="2000" dirty="0" smtClean="0">
                <a:solidFill>
                  <a:schemeClr val="bg1"/>
                </a:solidFill>
              </a:rPr>
              <a:t> - IO</a:t>
            </a:r>
          </a:p>
          <a:p>
            <a:r>
              <a:rPr lang="en-US" sz="20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9"/>
              </a:rPr>
              <a:t>www.slideshare.net/martyhall/file-io-in-java-8-applying-the-power-of-streams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r>
              <a:rPr lang="en-US" sz="20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10"/>
              </a:rPr>
              <a:t>www.slideshare.net/boulderjug/55-things-in-java-7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9771</TotalTime>
  <Words>774</Words>
  <Application>Microsoft Office PowerPoint</Application>
  <PresentationFormat>Widescreen</PresentationFormat>
  <Paragraphs>250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6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Java - miscellaneous</vt:lpstr>
      <vt:lpstr>Java - miscellaneous</vt:lpstr>
      <vt:lpstr>Java - miscellaneous</vt:lpstr>
      <vt:lpstr>Advanced java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2032</cp:revision>
  <dcterms:created xsi:type="dcterms:W3CDTF">2015-08-26T11:57:20Z</dcterms:created>
  <dcterms:modified xsi:type="dcterms:W3CDTF">2015-11-18T11:58:12Z</dcterms:modified>
</cp:coreProperties>
</file>